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Montserrat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1" roundtripDataSignature="AMtx7miBgRejAHYXcxVZCzAcUL0kf6fP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boldItalic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Light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Ligh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JP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b7e1fb4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eb7e1fb4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5a307f5e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e5a307f5e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b7e1fb45b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eb7e1fb45b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b7e1fb45b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eb7e1fb45b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b7e1fb45b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eb7e1fb45b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b7e1fb45b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eb7e1fb45b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b7e1fb45b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eb7e1fb45b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b7e1fb45b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eb7e1fb45b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b7e1fb45b_2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eb7e1fb45b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b7e1fb45b_2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eb7e1fb45b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b7e1fb45b_2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eb7e1fb45b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b7e1fb45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eb7e1fb45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d62489e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ed62489e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d62489eb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ed62489eb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5a307f5e9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e5a307f5e9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b7e1fb45b_2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eb7e1fb45b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b7e1fb45b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eb7e1fb45b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b7e1fb45b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eb7e1fb45b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b7e1fb45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eb7e1fb45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b7e1fb45b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eb7e1fb45b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b7e1fb45b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eb7e1fb45b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b7e1fb45b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eb7e1fb45b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b7e1fb45b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eb7e1fb45b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b7e1fb45b_0_278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eb7e1fb45b_0_278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geb7e1fb45b_0_27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eb7e1fb45b_0_27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eb7e1fb45b_0_27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b7e1fb45b_0_28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eb7e1fb45b_0_28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eb7e1fb45b_0_28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b7e1fb45b_0_28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eb7e1fb45b_0_28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geb7e1fb45b_0_28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eb7e1fb45b_0_28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eb7e1fb45b_0_28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b7e1fb45b_0_294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geb7e1fb45b_0_294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geb7e1fb45b_0_29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eb7e1fb45b_0_29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eb7e1fb45b_0_29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b7e1fb45b_0_30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eb7e1fb45b_0_300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geb7e1fb45b_0_300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geb7e1fb45b_0_30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eb7e1fb45b_0_30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eb7e1fb45b_0_30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b7e1fb45b_0_307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geb7e1fb45b_0_307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geb7e1fb45b_0_307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geb7e1fb45b_0_307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4" name="Google Shape;124;geb7e1fb45b_0_307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geb7e1fb45b_0_30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eb7e1fb45b_0_30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eb7e1fb45b_0_30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b7e1fb45b_0_3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geb7e1fb45b_0_3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eb7e1fb45b_0_3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eb7e1fb45b_0_3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b7e1fb45b_0_321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eb7e1fb45b_0_321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geb7e1fb45b_0_321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geb7e1fb45b_0_3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eb7e1fb45b_0_3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eb7e1fb45b_0_3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b7e1fb45b_0_328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eb7e1fb45b_0_328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geb7e1fb45b_0_328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geb7e1fb45b_0_32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eb7e1fb45b_0_32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eb7e1fb45b_0_3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b7e1fb45b_0_3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eb7e1fb45b_0_335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geb7e1fb45b_0_33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eb7e1fb45b_0_33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eb7e1fb45b_0_3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b7e1fb45b_0_341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eb7e1fb45b_0_341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geb7e1fb45b_0_34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eb7e1fb45b_0_34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eb7e1fb45b_0_3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b7e1fb45b_0_27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geb7e1fb45b_0_27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geb7e1fb45b_0_27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geb7e1fb45b_0_27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geb7e1fb45b_0_27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3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jpg"/><Relationship Id="rId4" Type="http://schemas.openxmlformats.org/officeDocument/2006/relationships/image" Target="../media/image19.png"/><Relationship Id="rId5" Type="http://schemas.openxmlformats.org/officeDocument/2006/relationships/hyperlink" Target="http://aiforindonesia.org/" TargetMode="External"/><Relationship Id="rId6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en.wikipedia.org/wiki/AT%26T_Bell_Laboratories" TargetMode="External"/><Relationship Id="rId5" Type="http://schemas.openxmlformats.org/officeDocument/2006/relationships/hyperlink" Target="https://en.wikipedia.org/wiki/Vladimir_Vapnik" TargetMode="External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b7e1fb45b_0_0"/>
          <p:cNvSpPr txBox="1"/>
          <p:nvPr/>
        </p:nvSpPr>
        <p:spPr>
          <a:xfrm>
            <a:off x="2655667" y="4065267"/>
            <a:ext cx="60756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1" lang="en-JP" sz="5100">
                <a:solidFill>
                  <a:srgbClr val="DC2811"/>
                </a:solidFill>
              </a:rPr>
              <a:t>Support Vector</a:t>
            </a:r>
            <a:r>
              <a:rPr b="1" lang="en-JP" sz="5100">
                <a:solidFill>
                  <a:srgbClr val="DC2811"/>
                </a:solidFill>
              </a:rPr>
              <a:t> </a:t>
            </a:r>
            <a:r>
              <a:rPr b="1" lang="en-JP" sz="5100">
                <a:solidFill>
                  <a:schemeClr val="dk1"/>
                </a:solidFill>
              </a:rPr>
              <a:t>Machine</a:t>
            </a:r>
            <a:endParaRPr b="1" i="0" sz="5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geb7e1fb45b_0_0"/>
          <p:cNvPicPr preferRelativeResize="0"/>
          <p:nvPr/>
        </p:nvPicPr>
        <p:blipFill rotWithShape="1">
          <a:blip r:embed="rId3">
            <a:alphaModFix/>
          </a:blip>
          <a:srcRect b="46760" l="0" r="0" t="0"/>
          <a:stretch/>
        </p:blipFill>
        <p:spPr>
          <a:xfrm>
            <a:off x="-55367" y="5527467"/>
            <a:ext cx="2058033" cy="1247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eb7e1fb45b_0_0"/>
          <p:cNvPicPr preferRelativeResize="0"/>
          <p:nvPr/>
        </p:nvPicPr>
        <p:blipFill rotWithShape="1">
          <a:blip r:embed="rId3">
            <a:alphaModFix/>
          </a:blip>
          <a:srcRect b="46760" l="0" r="0" t="0"/>
          <a:stretch/>
        </p:blipFill>
        <p:spPr>
          <a:xfrm>
            <a:off x="10235567" y="5527467"/>
            <a:ext cx="2058033" cy="1247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eb7e1fb45b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4867" y="464833"/>
            <a:ext cx="5337206" cy="3557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eb7e1fb45b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eb7e1fb45b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102832">
            <a:off x="-400398" y="854201"/>
            <a:ext cx="2748102" cy="164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4CE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5a307f5e9_0_74"/>
          <p:cNvSpPr txBox="1"/>
          <p:nvPr/>
        </p:nvSpPr>
        <p:spPr>
          <a:xfrm>
            <a:off x="4103400" y="3049400"/>
            <a:ext cx="3985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JP" sz="3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Quiz Session</a:t>
            </a:r>
            <a:endParaRPr b="1" i="0" sz="3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" name="Google Shape;271;ge5a307f5e9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0189" y="3229292"/>
            <a:ext cx="6673633" cy="15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e5a307f5e9_0_74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e5a307f5e9_0_74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JP" sz="1600" u="none" cap="none" strike="noStrike">
                <a:solidFill>
                  <a:srgbClr val="00B4C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Page </a:t>
            </a:r>
            <a:r>
              <a:rPr lang="en-JP" sz="1600">
                <a:solidFill>
                  <a:srgbClr val="00B4C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09</a:t>
            </a:r>
            <a:endParaRPr b="0" i="0" sz="1600" u="none" cap="none" strike="noStrike">
              <a:solidFill>
                <a:srgbClr val="00B4C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b7e1fb45b_2_46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eb7e1fb45b_2_46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JP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geb7e1fb45b_2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geb7e1fb45b_2_46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2" name="Google Shape;282;geb7e1fb45b_2_46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JP" sz="3200">
                <a:solidFill>
                  <a:srgbClr val="00B4CE"/>
                </a:solidFill>
              </a:rPr>
              <a:t>Quiz</a:t>
            </a:r>
            <a:endParaRPr b="1" sz="3200">
              <a:solidFill>
                <a:srgbClr val="00B4CE"/>
              </a:solidFill>
            </a:endParaRPr>
          </a:p>
        </p:txBody>
      </p:sp>
      <p:pic>
        <p:nvPicPr>
          <p:cNvPr id="283" name="Google Shape;283;geb7e1fb45b_2_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6382" y="1931475"/>
            <a:ext cx="5519231" cy="390661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eb7e1fb45b_2_46"/>
          <p:cNvSpPr txBox="1"/>
          <p:nvPr/>
        </p:nvSpPr>
        <p:spPr>
          <a:xfrm>
            <a:off x="5515551" y="5838092"/>
            <a:ext cx="116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JP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eb7e1fb45b_2_46"/>
          <p:cNvSpPr txBox="1"/>
          <p:nvPr/>
        </p:nvSpPr>
        <p:spPr>
          <a:xfrm>
            <a:off x="609601" y="1817175"/>
            <a:ext cx="731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Which line is the best SVM?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b7e1fb45b_2_68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eb7e1fb45b_2_68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JP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geb7e1fb45b_2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geb7e1fb45b_2_68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4" name="Google Shape;294;geb7e1fb45b_2_68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JP" sz="3200">
                <a:solidFill>
                  <a:srgbClr val="00B4CE"/>
                </a:solidFill>
              </a:rPr>
              <a:t>Quiz</a:t>
            </a:r>
            <a:endParaRPr b="1" sz="3200">
              <a:solidFill>
                <a:srgbClr val="00B4CE"/>
              </a:solidFill>
            </a:endParaRPr>
          </a:p>
        </p:txBody>
      </p:sp>
      <p:sp>
        <p:nvSpPr>
          <p:cNvPr id="295" name="Google Shape;295;geb7e1fb45b_2_68"/>
          <p:cNvSpPr txBox="1"/>
          <p:nvPr/>
        </p:nvSpPr>
        <p:spPr>
          <a:xfrm>
            <a:off x="5515551" y="5838092"/>
            <a:ext cx="116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 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eb7e1fb45b_2_68"/>
          <p:cNvSpPr txBox="1"/>
          <p:nvPr/>
        </p:nvSpPr>
        <p:spPr>
          <a:xfrm>
            <a:off x="609601" y="1817175"/>
            <a:ext cx="731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Which line is the best SVM?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Chart, scatter chart&#10;&#10;Description automatically generated" id="297" name="Google Shape;297;geb7e1fb45b_2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6513" y="2448626"/>
            <a:ext cx="4942515" cy="309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scatter chart&#10;&#10;Description automatically generated" id="298" name="Google Shape;298;geb7e1fb45b_2_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3075" y="2401900"/>
            <a:ext cx="4942512" cy="3159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b7e1fb45b_2_81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eb7e1fb45b_2_81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JP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" name="Google Shape;305;geb7e1fb45b_2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geb7e1fb45b_2_81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geb7e1fb45b_2_81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JP" sz="3200">
                <a:solidFill>
                  <a:srgbClr val="00B4CE"/>
                </a:solidFill>
              </a:rPr>
              <a:t>Quiz</a:t>
            </a:r>
            <a:endParaRPr b="1" sz="3200">
              <a:solidFill>
                <a:srgbClr val="00B4CE"/>
              </a:solidFill>
            </a:endParaRPr>
          </a:p>
        </p:txBody>
      </p:sp>
      <p:sp>
        <p:nvSpPr>
          <p:cNvPr id="308" name="Google Shape;308;geb7e1fb45b_2_81"/>
          <p:cNvSpPr txBox="1"/>
          <p:nvPr/>
        </p:nvSpPr>
        <p:spPr>
          <a:xfrm>
            <a:off x="609601" y="1817175"/>
            <a:ext cx="731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Which line is the best SVM?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geb7e1fb45b_2_81"/>
          <p:cNvSpPr txBox="1"/>
          <p:nvPr/>
        </p:nvSpPr>
        <p:spPr>
          <a:xfrm>
            <a:off x="5515551" y="5838092"/>
            <a:ext cx="116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JP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scatter chart&#10;&#10;Description automatically generated" id="310" name="Google Shape;310;geb7e1fb45b_2_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9369" y="1921549"/>
            <a:ext cx="5501271" cy="3916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b7e1fb45b_2_95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eb7e1fb45b_2_95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JP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13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Google Shape;317;geb7e1fb45b_2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geb7e1fb45b_2_95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9" name="Google Shape;319;geb7e1fb45b_2_95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JP" sz="3200">
                <a:solidFill>
                  <a:srgbClr val="00B4CE"/>
                </a:solidFill>
              </a:rPr>
              <a:t>Quiz</a:t>
            </a:r>
            <a:endParaRPr b="1" sz="3200">
              <a:solidFill>
                <a:srgbClr val="00B4CE"/>
              </a:solidFill>
            </a:endParaRPr>
          </a:p>
        </p:txBody>
      </p:sp>
      <p:sp>
        <p:nvSpPr>
          <p:cNvPr id="320" name="Google Shape;320;geb7e1fb45b_2_95"/>
          <p:cNvSpPr txBox="1"/>
          <p:nvPr/>
        </p:nvSpPr>
        <p:spPr>
          <a:xfrm>
            <a:off x="609601" y="1817175"/>
            <a:ext cx="731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Which line is the best SVM?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geb7e1fb45b_2_95"/>
          <p:cNvSpPr txBox="1"/>
          <p:nvPr/>
        </p:nvSpPr>
        <p:spPr>
          <a:xfrm>
            <a:off x="5728900" y="5747425"/>
            <a:ext cx="116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JP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geb7e1fb45b_2_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838" y="2418751"/>
            <a:ext cx="5221156" cy="3149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scatter chart&#10;&#10;Description automatically generated" id="323" name="Google Shape;323;geb7e1fb45b_2_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6291" y="2456830"/>
            <a:ext cx="4855871" cy="303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b7e1fb45b_2_109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eb7e1fb45b_2_109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JP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14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0" name="Google Shape;330;geb7e1fb45b_2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geb7e1fb45b_2_109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2" name="Google Shape;332;geb7e1fb45b_2_109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JP" sz="3200">
                <a:solidFill>
                  <a:srgbClr val="00B4CE"/>
                </a:solidFill>
              </a:rPr>
              <a:t>Quiz</a:t>
            </a:r>
            <a:endParaRPr b="1" sz="3200">
              <a:solidFill>
                <a:srgbClr val="00B4CE"/>
              </a:solidFill>
            </a:endParaRPr>
          </a:p>
        </p:txBody>
      </p:sp>
      <p:sp>
        <p:nvSpPr>
          <p:cNvPr id="333" name="Google Shape;333;geb7e1fb45b_2_109"/>
          <p:cNvSpPr txBox="1"/>
          <p:nvPr/>
        </p:nvSpPr>
        <p:spPr>
          <a:xfrm>
            <a:off x="609601" y="1817175"/>
            <a:ext cx="731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Which line is the best SVM?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geb7e1fb45b_2_109"/>
          <p:cNvSpPr txBox="1"/>
          <p:nvPr/>
        </p:nvSpPr>
        <p:spPr>
          <a:xfrm>
            <a:off x="5728900" y="5747425"/>
            <a:ext cx="116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JP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 </a:t>
            </a:r>
            <a:r>
              <a:rPr lang="en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scatter chart&#10;&#10;Description automatically generated" id="335" name="Google Shape;335;geb7e1fb45b_2_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3193" y="1461157"/>
            <a:ext cx="4811151" cy="4158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b7e1fb45b_2_122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eb7e1fb45b_2_122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JP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2" name="Google Shape;342;geb7e1fb45b_2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geb7e1fb45b_2_122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4" name="Google Shape;344;geb7e1fb45b_2_122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JP" sz="3200">
                <a:solidFill>
                  <a:srgbClr val="00B4CE"/>
                </a:solidFill>
              </a:rPr>
              <a:t>Quiz</a:t>
            </a:r>
            <a:endParaRPr b="1" sz="3200">
              <a:solidFill>
                <a:srgbClr val="00B4CE"/>
              </a:solidFill>
            </a:endParaRPr>
          </a:p>
        </p:txBody>
      </p:sp>
      <p:sp>
        <p:nvSpPr>
          <p:cNvPr id="345" name="Google Shape;345;geb7e1fb45b_2_122"/>
          <p:cNvSpPr txBox="1"/>
          <p:nvPr/>
        </p:nvSpPr>
        <p:spPr>
          <a:xfrm>
            <a:off x="609601" y="1817175"/>
            <a:ext cx="731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Which line is the best SVM?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Chart, scatter chart&#10;&#10;Description automatically generated" id="346" name="Google Shape;346;geb7e1fb45b_2_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8825" y="2426210"/>
            <a:ext cx="3968565" cy="3383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scatter chart&#10;&#10;Description automatically generated" id="347" name="Google Shape;347;geb7e1fb45b_2_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4705" y="2300500"/>
            <a:ext cx="3968565" cy="3535637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eb7e1fb45b_2_122"/>
          <p:cNvSpPr txBox="1"/>
          <p:nvPr/>
        </p:nvSpPr>
        <p:spPr>
          <a:xfrm>
            <a:off x="5728900" y="5747425"/>
            <a:ext cx="116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JP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 </a:t>
            </a:r>
            <a:r>
              <a:rPr lang="en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b7e1fb45b_2_137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eb7e1fb45b_2_137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JP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5" name="Google Shape;355;geb7e1fb45b_2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geb7e1fb45b_2_137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7" name="Google Shape;357;geb7e1fb45b_2_137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JP" sz="3200">
                <a:solidFill>
                  <a:srgbClr val="00B4CE"/>
                </a:solidFill>
              </a:rPr>
              <a:t>SVM Algorithm (Concept)</a:t>
            </a:r>
            <a:endParaRPr b="1" sz="3200">
              <a:solidFill>
                <a:srgbClr val="00B4CE"/>
              </a:solidFill>
            </a:endParaRPr>
          </a:p>
        </p:txBody>
      </p:sp>
      <p:sp>
        <p:nvSpPr>
          <p:cNvPr id="358" name="Google Shape;358;geb7e1fb45b_2_137"/>
          <p:cNvSpPr txBox="1"/>
          <p:nvPr/>
        </p:nvSpPr>
        <p:spPr>
          <a:xfrm>
            <a:off x="609601" y="1817175"/>
            <a:ext cx="731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035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Decision Surface?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Hyperplane is a linear decision surface that splits the space into two parts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Hyperplane is a binary classifier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9" name="Google Shape;359;geb7e1fb45b_2_137"/>
          <p:cNvPicPr preferRelativeResize="0"/>
          <p:nvPr/>
        </p:nvPicPr>
        <p:blipFill rotWithShape="1">
          <a:blip r:embed="rId4">
            <a:alphaModFix/>
          </a:blip>
          <a:srcRect b="3425" l="7318" r="13984" t="45595"/>
          <a:stretch/>
        </p:blipFill>
        <p:spPr>
          <a:xfrm>
            <a:off x="5232825" y="3035401"/>
            <a:ext cx="5975676" cy="29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b7e1fb45b_2_150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eb7e1fb45b_2_150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JP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17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6" name="Google Shape;366;geb7e1fb45b_2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geb7e1fb45b_2_150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8" name="Google Shape;368;geb7e1fb45b_2_150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JP" sz="3200">
                <a:solidFill>
                  <a:srgbClr val="00B4CE"/>
                </a:solidFill>
              </a:rPr>
              <a:t>SVM Algorithm (Concept)</a:t>
            </a:r>
            <a:endParaRPr b="1" sz="3200">
              <a:solidFill>
                <a:srgbClr val="00B4CE"/>
              </a:solidFill>
            </a:endParaRPr>
          </a:p>
        </p:txBody>
      </p:sp>
      <p:pic>
        <p:nvPicPr>
          <p:cNvPr id="369" name="Google Shape;369;geb7e1fb45b_2_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2800" y="2082250"/>
            <a:ext cx="5086376" cy="39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b7e1fb45b_2_161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eb7e1fb45b_2_161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JP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18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6" name="Google Shape;376;geb7e1fb45b_2_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geb7e1fb45b_2_161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8" name="Google Shape;378;geb7e1fb45b_2_161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JP" sz="3200">
                <a:solidFill>
                  <a:srgbClr val="00B4CE"/>
                </a:solidFill>
              </a:rPr>
              <a:t>SVM Algorithm (Concept)</a:t>
            </a:r>
            <a:endParaRPr b="1" sz="3200">
              <a:solidFill>
                <a:srgbClr val="00B4CE"/>
              </a:solidFill>
            </a:endParaRPr>
          </a:p>
        </p:txBody>
      </p:sp>
      <p:sp>
        <p:nvSpPr>
          <p:cNvPr id="379" name="Google Shape;379;geb7e1fb45b_2_161"/>
          <p:cNvSpPr txBox="1"/>
          <p:nvPr/>
        </p:nvSpPr>
        <p:spPr>
          <a:xfrm>
            <a:off x="609601" y="1817175"/>
            <a:ext cx="73131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SVM Kernel?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Kernel: Mapping function that transforms a given space into some other (usually very high dimensional space)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They can provide both linear and nonlinear model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Start with RBF since the real-world data is highly non-linear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0" name="Google Shape;380;geb7e1fb45b_2_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950" y="2716613"/>
            <a:ext cx="4506099" cy="334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4CE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b7e1fb45b_0_84"/>
          <p:cNvSpPr/>
          <p:nvPr/>
        </p:nvSpPr>
        <p:spPr>
          <a:xfrm>
            <a:off x="9578633" y="317733"/>
            <a:ext cx="2613300" cy="73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eb7e1fb45b_0_84"/>
          <p:cNvSpPr/>
          <p:nvPr/>
        </p:nvSpPr>
        <p:spPr>
          <a:xfrm>
            <a:off x="0" y="2706900"/>
            <a:ext cx="2141100" cy="39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eb7e1fb45b_0_84"/>
          <p:cNvSpPr/>
          <p:nvPr/>
        </p:nvSpPr>
        <p:spPr>
          <a:xfrm>
            <a:off x="0" y="3250865"/>
            <a:ext cx="2141100" cy="39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eb7e1fb45b_0_84"/>
          <p:cNvSpPr/>
          <p:nvPr/>
        </p:nvSpPr>
        <p:spPr>
          <a:xfrm>
            <a:off x="0" y="3840912"/>
            <a:ext cx="2141100" cy="27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eb7e1fb45b_0_84"/>
          <p:cNvSpPr txBox="1"/>
          <p:nvPr/>
        </p:nvSpPr>
        <p:spPr>
          <a:xfrm>
            <a:off x="6500699" y="3056500"/>
            <a:ext cx="49503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None/>
            </a:pPr>
            <a:r>
              <a:rPr b="1" i="0" lang="en-JP" sz="3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Objective &amp; Outline</a:t>
            </a:r>
            <a:endParaRPr b="1" i="0" sz="3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geb7e1fb45b_0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eb7e1fb45b_0_84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eb7e1fb45b_0_84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JP" sz="1600" u="none" cap="none" strike="noStrike">
                <a:solidFill>
                  <a:srgbClr val="00B4C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Page 01</a:t>
            </a:r>
            <a:endParaRPr b="0" i="0" sz="1600" u="none" cap="none" strike="noStrike">
              <a:solidFill>
                <a:srgbClr val="00B4C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81" name="Google Shape;181;geb7e1fb45b_0_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033" y="1326400"/>
            <a:ext cx="5606700" cy="4205100"/>
          </a:xfrm>
          <a:prstGeom prst="roundRect">
            <a:avLst>
              <a:gd fmla="val 7542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4CE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ed62489ebe_0_0"/>
          <p:cNvSpPr txBox="1"/>
          <p:nvPr/>
        </p:nvSpPr>
        <p:spPr>
          <a:xfrm>
            <a:off x="4103400" y="3049400"/>
            <a:ext cx="3985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JP" sz="3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Quiz Session</a:t>
            </a:r>
            <a:endParaRPr b="1" i="0" sz="3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6" name="Google Shape;386;ged62489eb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0189" y="3229292"/>
            <a:ext cx="6673633" cy="15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ed62489ebe_0_0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ed62489ebe_0_0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JP" sz="1600" u="none" cap="none" strike="noStrike">
                <a:solidFill>
                  <a:srgbClr val="00B4C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Page </a:t>
            </a:r>
            <a:r>
              <a:rPr lang="en-JP" sz="1600">
                <a:solidFill>
                  <a:srgbClr val="00B4C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</a:t>
            </a:r>
            <a:r>
              <a:rPr lang="en-JP" sz="1600">
                <a:solidFill>
                  <a:srgbClr val="00B4C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9</a:t>
            </a:r>
            <a:endParaRPr b="0" i="0" sz="1600" u="none" cap="none" strike="noStrike">
              <a:solidFill>
                <a:srgbClr val="00B4C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d62489ebe_0_7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ed62489ebe_0_7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JP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Google Shape;395;ged62489ebe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" name="Google Shape;396;ged62489ebe_0_7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ged62489ebe_0_7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JP" sz="3200">
                <a:solidFill>
                  <a:srgbClr val="00B4CE"/>
                </a:solidFill>
              </a:rPr>
              <a:t>Quiz</a:t>
            </a:r>
            <a:endParaRPr b="1" sz="3200">
              <a:solidFill>
                <a:srgbClr val="00B4CE"/>
              </a:solidFill>
            </a:endParaRPr>
          </a:p>
        </p:txBody>
      </p:sp>
      <p:pic>
        <p:nvPicPr>
          <p:cNvPr id="398" name="Google Shape;398;ged62489ebe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1950" y="1724050"/>
            <a:ext cx="38481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ed62489ebe_0_7"/>
          <p:cNvSpPr txBox="1"/>
          <p:nvPr/>
        </p:nvSpPr>
        <p:spPr>
          <a:xfrm>
            <a:off x="2131800" y="4348525"/>
            <a:ext cx="7928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JP" sz="24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If you remove the following any one red points from the data. Does the decision boundary will change?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5a307f5e9_0_412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e5a307f5e9_0_412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JP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21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ge5a307f5e9_0_412"/>
          <p:cNvSpPr txBox="1"/>
          <p:nvPr/>
        </p:nvSpPr>
        <p:spPr>
          <a:xfrm>
            <a:off x="544500" y="589925"/>
            <a:ext cx="628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JP" sz="3200" u="none" cap="none" strike="noStrike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rPr>
              <a:t>Application of SVM</a:t>
            </a:r>
            <a:endParaRPr b="1" i="0" sz="3200" u="none" cap="none" strike="noStrike">
              <a:solidFill>
                <a:srgbClr val="00B4C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7" name="Google Shape;407;ge5a307f5e9_0_4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" name="Google Shape;408;ge5a307f5e9_0_412"/>
          <p:cNvCxnSpPr/>
          <p:nvPr/>
        </p:nvCxnSpPr>
        <p:spPr>
          <a:xfrm>
            <a:off x="0" y="1220300"/>
            <a:ext cx="4701600" cy="45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09" name="Google Shape;409;ge5a307f5e9_0_412"/>
          <p:cNvPicPr preferRelativeResize="0"/>
          <p:nvPr/>
        </p:nvPicPr>
        <p:blipFill rotWithShape="1">
          <a:blip r:embed="rId4">
            <a:alphaModFix/>
          </a:blip>
          <a:srcRect b="6715" l="0" r="0" t="7513"/>
          <a:stretch/>
        </p:blipFill>
        <p:spPr>
          <a:xfrm>
            <a:off x="2905538" y="1851950"/>
            <a:ext cx="6380925" cy="41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geb7e1fb45b_2_171"/>
          <p:cNvPicPr preferRelativeResize="0"/>
          <p:nvPr/>
        </p:nvPicPr>
        <p:blipFill rotWithShape="1">
          <a:blip r:embed="rId3">
            <a:alphaModFix/>
          </a:blip>
          <a:srcRect b="19237" l="1678" r="8085" t="8251"/>
          <a:stretch/>
        </p:blipFill>
        <p:spPr>
          <a:xfrm>
            <a:off x="-133" y="0"/>
            <a:ext cx="12192000" cy="6858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pic>
        <p:nvPicPr>
          <p:cNvPr id="415" name="Google Shape;415;geb7e1fb45b_2_171"/>
          <p:cNvPicPr preferRelativeResize="0"/>
          <p:nvPr/>
        </p:nvPicPr>
        <p:blipFill rotWithShape="1">
          <a:blip r:embed="rId4">
            <a:alphaModFix/>
          </a:blip>
          <a:srcRect b="46760" l="0" r="0" t="0"/>
          <a:stretch/>
        </p:blipFill>
        <p:spPr>
          <a:xfrm>
            <a:off x="-55367" y="5527467"/>
            <a:ext cx="2058033" cy="1247489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eb7e1fb45b_2_171"/>
          <p:cNvSpPr/>
          <p:nvPr/>
        </p:nvSpPr>
        <p:spPr>
          <a:xfrm>
            <a:off x="2949250" y="2100000"/>
            <a:ext cx="6293700" cy="26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grpSp>
        <p:nvGrpSpPr>
          <p:cNvPr id="417" name="Google Shape;417;geb7e1fb45b_2_171"/>
          <p:cNvGrpSpPr/>
          <p:nvPr/>
        </p:nvGrpSpPr>
        <p:grpSpPr>
          <a:xfrm>
            <a:off x="2949064" y="2623996"/>
            <a:ext cx="6293270" cy="1572887"/>
            <a:chOff x="2604000" y="1878375"/>
            <a:chExt cx="3936000" cy="1179695"/>
          </a:xfrm>
        </p:grpSpPr>
        <p:sp>
          <p:nvSpPr>
            <p:cNvPr id="418" name="Google Shape;418;geb7e1fb45b_2_171"/>
            <p:cNvSpPr txBox="1"/>
            <p:nvPr/>
          </p:nvSpPr>
          <p:spPr>
            <a:xfrm>
              <a:off x="3354300" y="1878375"/>
              <a:ext cx="243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JP" sz="3200" u="none" cap="none" strike="noStrike">
                  <a:solidFill>
                    <a:srgbClr val="00B4C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Terima Kasih!</a:t>
              </a:r>
              <a:endParaRPr b="1" i="0" sz="3200" u="none" cap="none" strike="noStrike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19" name="Google Shape;419;geb7e1fb45b_2_171"/>
            <p:cNvSpPr txBox="1"/>
            <p:nvPr/>
          </p:nvSpPr>
          <p:spPr>
            <a:xfrm>
              <a:off x="2604000" y="2324870"/>
              <a:ext cx="3936000" cy="7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JP" sz="1900" u="sng">
                  <a:solidFill>
                    <a:schemeClr val="hlink"/>
                  </a:solidFill>
                  <a:latin typeface="Montserrat Medium"/>
                  <a:ea typeface="Montserrat Medium"/>
                  <a:cs typeface="Montserrat Medium"/>
                  <a:sym typeface="Montserrat Medium"/>
                  <a:hlinkClick r:id="rId5"/>
                </a:rPr>
                <a:t>Indonesia AI | AI for Everyone, AI for Indonesia</a:t>
              </a:r>
              <a:endParaRPr b="0" i="0" sz="1900" u="none" cap="none" strike="noStrike">
                <a:solidFill>
                  <a:srgbClr val="00B4CE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JP" sz="1900" u="none" cap="none" strike="noStrik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</a:t>
              </a:r>
              <a:r>
                <a:rPr b="0" i="0" lang="en-JP" sz="19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ontact@aiforindonesia.org</a:t>
              </a:r>
              <a:endParaRPr b="0" i="0" sz="1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420" name="Google Shape;420;geb7e1fb45b_2_171"/>
          <p:cNvSpPr/>
          <p:nvPr/>
        </p:nvSpPr>
        <p:spPr>
          <a:xfrm>
            <a:off x="9578633" y="317733"/>
            <a:ext cx="2362500" cy="73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geb7e1fb45b_2_1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b7e1fb45b_0_259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00B4CE"/>
          </a:solidFill>
          <a:ln cap="flat" cmpd="sng" w="952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eb7e1fb45b_0_259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JP" sz="16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Page 02</a:t>
            </a:r>
            <a:endParaRPr b="0" i="0" sz="16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88" name="Google Shape;188;geb7e1fb45b_0_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eb7e1fb45b_0_259"/>
          <p:cNvSpPr txBox="1"/>
          <p:nvPr/>
        </p:nvSpPr>
        <p:spPr>
          <a:xfrm>
            <a:off x="1049400" y="2040350"/>
            <a:ext cx="6346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one of the top five supervised machine learning algorithms which is Support Vector Machine (SVM) algorithm.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geb7e1fb45b_0_259"/>
          <p:cNvSpPr txBox="1"/>
          <p:nvPr/>
        </p:nvSpPr>
        <p:spPr>
          <a:xfrm>
            <a:off x="612950" y="1486250"/>
            <a:ext cx="235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2400"/>
              <a:buFont typeface="Calibri"/>
              <a:buChar char="●"/>
            </a:pPr>
            <a:r>
              <a:rPr b="1" i="0" lang="en-JP" sz="2400" u="none" cap="none" strike="noStrike">
                <a:solidFill>
                  <a:srgbClr val="DC2811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 b="1" i="0" sz="2400" u="none" cap="none" strike="noStrike">
              <a:solidFill>
                <a:srgbClr val="DC28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eb7e1fb45b_0_259"/>
          <p:cNvSpPr txBox="1"/>
          <p:nvPr/>
        </p:nvSpPr>
        <p:spPr>
          <a:xfrm>
            <a:off x="612950" y="3209625"/>
            <a:ext cx="235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2400"/>
              <a:buFont typeface="Calibri"/>
              <a:buChar char="●"/>
            </a:pPr>
            <a:r>
              <a:rPr b="1" i="0" lang="en-JP" sz="2400" u="none" cap="none" strike="noStrike">
                <a:solidFill>
                  <a:srgbClr val="DC281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b="1" i="0" sz="2400" u="none" cap="none" strike="noStrike">
              <a:solidFill>
                <a:srgbClr val="DC28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eb7e1fb45b_0_259"/>
          <p:cNvSpPr txBox="1"/>
          <p:nvPr/>
        </p:nvSpPr>
        <p:spPr>
          <a:xfrm>
            <a:off x="1049400" y="3928250"/>
            <a:ext cx="509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Overview  the history of SVM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SVM Concept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Application of SVM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geb7e1fb45b_0_259"/>
          <p:cNvSpPr/>
          <p:nvPr/>
        </p:nvSpPr>
        <p:spPr>
          <a:xfrm>
            <a:off x="-25700" y="488400"/>
            <a:ext cx="4145100" cy="482700"/>
          </a:xfrm>
          <a:prstGeom prst="rect">
            <a:avLst/>
          </a:prstGeom>
          <a:solidFill>
            <a:srgbClr val="DC2811"/>
          </a:solidFill>
          <a:ln cap="flat" cmpd="sng" w="9525">
            <a:solidFill>
              <a:srgbClr val="DC28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eb7e1fb45b_0_259"/>
          <p:cNvSpPr txBox="1"/>
          <p:nvPr/>
        </p:nvSpPr>
        <p:spPr>
          <a:xfrm>
            <a:off x="771375" y="442450"/>
            <a:ext cx="33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JP" sz="2400">
                <a:solidFill>
                  <a:srgbClr val="FFFFFF"/>
                </a:solidFill>
              </a:rPr>
              <a:t>Objective &amp; Outline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geb7e1fb45b_0_2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9528" y="3109800"/>
            <a:ext cx="5024031" cy="26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eb7e1fb45b_0_348"/>
          <p:cNvPicPr preferRelativeResize="0"/>
          <p:nvPr/>
        </p:nvPicPr>
        <p:blipFill rotWithShape="1">
          <a:blip r:embed="rId3">
            <a:alphaModFix/>
          </a:blip>
          <a:srcRect b="19237" l="1678" r="8085" t="8251"/>
          <a:stretch/>
        </p:blipFill>
        <p:spPr>
          <a:xfrm>
            <a:off x="812267" y="0"/>
            <a:ext cx="11379600" cy="6858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201" name="Google Shape;201;geb7e1fb45b_0_348"/>
          <p:cNvSpPr/>
          <p:nvPr/>
        </p:nvSpPr>
        <p:spPr>
          <a:xfrm>
            <a:off x="9578633" y="317733"/>
            <a:ext cx="2362500" cy="73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geb7e1fb45b_0_3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eb7e1fb45b_0_348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eb7e1fb45b_0_348"/>
          <p:cNvSpPr txBox="1"/>
          <p:nvPr/>
        </p:nvSpPr>
        <p:spPr>
          <a:xfrm>
            <a:off x="10845267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03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geb7e1fb45b_0_348"/>
          <p:cNvSpPr/>
          <p:nvPr/>
        </p:nvSpPr>
        <p:spPr>
          <a:xfrm>
            <a:off x="0" y="-18667"/>
            <a:ext cx="4346100" cy="687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eb7e1fb45b_0_348"/>
          <p:cNvSpPr txBox="1"/>
          <p:nvPr/>
        </p:nvSpPr>
        <p:spPr>
          <a:xfrm>
            <a:off x="204375" y="2474700"/>
            <a:ext cx="4657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en-JP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Overview the history of </a:t>
            </a:r>
            <a:r>
              <a:rPr b="1" lang="en-JP" sz="3600">
                <a:solidFill>
                  <a:srgbClr val="DC2811"/>
                </a:solidFill>
                <a:latin typeface="Montserrat"/>
                <a:ea typeface="Montserrat"/>
                <a:cs typeface="Montserrat"/>
                <a:sym typeface="Montserrat"/>
              </a:rPr>
              <a:t>SVM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geb7e1fb45b_0_348"/>
          <p:cNvPicPr preferRelativeResize="0"/>
          <p:nvPr/>
        </p:nvPicPr>
        <p:blipFill rotWithShape="1">
          <a:blip r:embed="rId5">
            <a:alphaModFix/>
          </a:blip>
          <a:srcRect b="46760" l="0" r="0" t="0"/>
          <a:stretch/>
        </p:blipFill>
        <p:spPr>
          <a:xfrm>
            <a:off x="0" y="-9603"/>
            <a:ext cx="1583933" cy="96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eb7e1fb45b_0_348"/>
          <p:cNvPicPr preferRelativeResize="0"/>
          <p:nvPr/>
        </p:nvPicPr>
        <p:blipFill rotWithShape="1">
          <a:blip r:embed="rId5">
            <a:alphaModFix/>
          </a:blip>
          <a:srcRect b="46760" l="0" r="0" t="0"/>
          <a:stretch/>
        </p:blipFill>
        <p:spPr>
          <a:xfrm>
            <a:off x="2762067" y="5796264"/>
            <a:ext cx="1583933" cy="960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b7e1fb45b_1_0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eb7e1fb45b_1_0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JP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geb7e1fb45b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geb7e1fb45b_1_0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" name="Google Shape;217;geb7e1fb45b_1_0"/>
          <p:cNvSpPr txBox="1"/>
          <p:nvPr/>
        </p:nvSpPr>
        <p:spPr>
          <a:xfrm>
            <a:off x="609601" y="1817175"/>
            <a:ext cx="73131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Developed at </a:t>
            </a:r>
            <a:r>
              <a:rPr lang="en-JP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AT&amp;T Bell Laboratories</a:t>
            </a:r>
            <a:r>
              <a:rPr lang="en-JP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by </a:t>
            </a:r>
            <a:r>
              <a:rPr lang="en-JP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Vladimir Vapnik</a:t>
            </a:r>
            <a:r>
              <a:rPr lang="en-JP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with colleagues first introduced in 1992 at the Annual Workshop on Computational Learning Theory which is rooted in statistical principles, optimization, and machine learning.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The popularity of SVM outperformed ANN's popularity in the 90s.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SVM is known as the Neural Network in the 90s because it can cover regression and classification problems at the same time.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geb7e1fb45b_1_0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JP" sz="3200">
                <a:solidFill>
                  <a:srgbClr val="00B4CE"/>
                </a:solidFill>
              </a:rPr>
              <a:t>Overview the history of SVM</a:t>
            </a:r>
            <a:endParaRPr b="1" sz="3200">
              <a:solidFill>
                <a:srgbClr val="00B4CE"/>
              </a:solidFill>
            </a:endParaRPr>
          </a:p>
        </p:txBody>
      </p:sp>
      <p:pic>
        <p:nvPicPr>
          <p:cNvPr id="219" name="Google Shape;219;geb7e1fb45b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62925" y="3347496"/>
            <a:ext cx="3422452" cy="256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eb7e1fb45b_2_1"/>
          <p:cNvPicPr preferRelativeResize="0"/>
          <p:nvPr/>
        </p:nvPicPr>
        <p:blipFill rotWithShape="1">
          <a:blip r:embed="rId3">
            <a:alphaModFix/>
          </a:blip>
          <a:srcRect b="19237" l="1678" r="8085" t="8251"/>
          <a:stretch/>
        </p:blipFill>
        <p:spPr>
          <a:xfrm>
            <a:off x="812267" y="0"/>
            <a:ext cx="11379600" cy="6858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225" name="Google Shape;225;geb7e1fb45b_2_1"/>
          <p:cNvSpPr/>
          <p:nvPr/>
        </p:nvSpPr>
        <p:spPr>
          <a:xfrm>
            <a:off x="9578633" y="317733"/>
            <a:ext cx="2362500" cy="73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geb7e1fb45b_2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eb7e1fb45b_2_1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eb7e1fb45b_2_1"/>
          <p:cNvSpPr txBox="1"/>
          <p:nvPr/>
        </p:nvSpPr>
        <p:spPr>
          <a:xfrm>
            <a:off x="10845267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JP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geb7e1fb45b_2_1"/>
          <p:cNvSpPr/>
          <p:nvPr/>
        </p:nvSpPr>
        <p:spPr>
          <a:xfrm>
            <a:off x="0" y="-18667"/>
            <a:ext cx="4346100" cy="687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eb7e1fb45b_2_1"/>
          <p:cNvSpPr txBox="1"/>
          <p:nvPr/>
        </p:nvSpPr>
        <p:spPr>
          <a:xfrm>
            <a:off x="191825" y="2725450"/>
            <a:ext cx="465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en-JP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SVM </a:t>
            </a:r>
            <a:r>
              <a:rPr b="1" lang="en-JP" sz="3600">
                <a:solidFill>
                  <a:srgbClr val="DC2811"/>
                </a:solidFill>
                <a:latin typeface="Montserrat"/>
                <a:ea typeface="Montserrat"/>
                <a:cs typeface="Montserrat"/>
                <a:sym typeface="Montserrat"/>
              </a:rPr>
              <a:t>algorithm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" name="Google Shape;231;geb7e1fb45b_2_1"/>
          <p:cNvPicPr preferRelativeResize="0"/>
          <p:nvPr/>
        </p:nvPicPr>
        <p:blipFill rotWithShape="1">
          <a:blip r:embed="rId5">
            <a:alphaModFix/>
          </a:blip>
          <a:srcRect b="46760" l="0" r="0" t="0"/>
          <a:stretch/>
        </p:blipFill>
        <p:spPr>
          <a:xfrm>
            <a:off x="0" y="-9603"/>
            <a:ext cx="1583933" cy="96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eb7e1fb45b_2_1"/>
          <p:cNvPicPr preferRelativeResize="0"/>
          <p:nvPr/>
        </p:nvPicPr>
        <p:blipFill rotWithShape="1">
          <a:blip r:embed="rId5">
            <a:alphaModFix/>
          </a:blip>
          <a:srcRect b="46760" l="0" r="0" t="0"/>
          <a:stretch/>
        </p:blipFill>
        <p:spPr>
          <a:xfrm>
            <a:off x="2762067" y="5796264"/>
            <a:ext cx="1583933" cy="960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b7e1fb45b_2_13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eb7e1fb45b_2_13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JP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9" name="Google Shape;239;geb7e1fb45b_2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geb7e1fb45b_2_13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geb7e1fb45b_2_13"/>
          <p:cNvSpPr txBox="1"/>
          <p:nvPr/>
        </p:nvSpPr>
        <p:spPr>
          <a:xfrm>
            <a:off x="609601" y="1817175"/>
            <a:ext cx="73131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Top 5 supervised algorithms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Can be used for Classification &amp; Regression problems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Can generalize linear &amp; nonlinear model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Names in scikit-learn: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➢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SVC (SVM Classifier)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➢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SVR (SVM Regressor)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geb7e1fb45b_2_13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JP" sz="3200">
                <a:solidFill>
                  <a:srgbClr val="00B4CE"/>
                </a:solidFill>
              </a:rPr>
              <a:t>SVM Algorithm (Concept)</a:t>
            </a:r>
            <a:endParaRPr b="1" sz="3200">
              <a:solidFill>
                <a:srgbClr val="00B4CE"/>
              </a:solidFill>
            </a:endParaRPr>
          </a:p>
        </p:txBody>
      </p:sp>
      <p:pic>
        <p:nvPicPr>
          <p:cNvPr id="243" name="Google Shape;243;geb7e1fb45b_2_13"/>
          <p:cNvPicPr preferRelativeResize="0"/>
          <p:nvPr/>
        </p:nvPicPr>
        <p:blipFill rotWithShape="1">
          <a:blip r:embed="rId4">
            <a:alphaModFix/>
          </a:blip>
          <a:srcRect b="0" l="0" r="4870" t="0"/>
          <a:stretch/>
        </p:blipFill>
        <p:spPr>
          <a:xfrm>
            <a:off x="5446890" y="3074467"/>
            <a:ext cx="5671411" cy="2880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b7e1fb45b_2_24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eb7e1fb45b_2_24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JP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07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geb7e1fb45b_2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geb7e1fb45b_2_24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2" name="Google Shape;252;geb7e1fb45b_2_24"/>
          <p:cNvSpPr txBox="1"/>
          <p:nvPr/>
        </p:nvSpPr>
        <p:spPr>
          <a:xfrm>
            <a:off x="609601" y="1817175"/>
            <a:ext cx="7313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Find solution (hyperplane) with fewest errors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Maximize margin separator to improve generalization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eb7e1fb45b_2_24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JP" sz="3200">
                <a:solidFill>
                  <a:srgbClr val="00B4CE"/>
                </a:solidFill>
              </a:rPr>
              <a:t>SVM Algorithm (Concept)</a:t>
            </a:r>
            <a:endParaRPr b="1" sz="3200">
              <a:solidFill>
                <a:srgbClr val="00B4CE"/>
              </a:solidFill>
            </a:endParaRPr>
          </a:p>
        </p:txBody>
      </p:sp>
      <p:pic>
        <p:nvPicPr>
          <p:cNvPr id="254" name="Google Shape;254;geb7e1fb45b_2_24"/>
          <p:cNvPicPr preferRelativeResize="0"/>
          <p:nvPr/>
        </p:nvPicPr>
        <p:blipFill rotWithShape="1">
          <a:blip r:embed="rId4">
            <a:alphaModFix/>
          </a:blip>
          <a:srcRect b="7086" l="0" r="0" t="7835"/>
          <a:stretch/>
        </p:blipFill>
        <p:spPr>
          <a:xfrm>
            <a:off x="5506525" y="2747521"/>
            <a:ext cx="5355102" cy="3420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b7e1fb45b_2_35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eb7e1fb45b_2_35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JP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08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geb7e1fb45b_2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geb7e1fb45b_2_35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3" name="Google Shape;263;geb7e1fb45b_2_35"/>
          <p:cNvSpPr txBox="1"/>
          <p:nvPr/>
        </p:nvSpPr>
        <p:spPr>
          <a:xfrm>
            <a:off x="609601" y="1817175"/>
            <a:ext cx="73131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Support Vector?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borderline data points that is “supporting” the construction of the hyperplane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More support vectors doesn’t mean better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Margin?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(Perpendicular) gap between classes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Higher margin = better separating hyperplane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eb7e1fb45b_2_35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JP" sz="3200">
                <a:solidFill>
                  <a:srgbClr val="00B4CE"/>
                </a:solidFill>
              </a:rPr>
              <a:t>SVM Algorithm (Concept)</a:t>
            </a:r>
            <a:endParaRPr b="1" sz="3200">
              <a:solidFill>
                <a:srgbClr val="00B4CE"/>
              </a:solidFill>
            </a:endParaRPr>
          </a:p>
        </p:txBody>
      </p:sp>
      <p:pic>
        <p:nvPicPr>
          <p:cNvPr id="265" name="Google Shape;265;geb7e1fb45b_2_35"/>
          <p:cNvPicPr preferRelativeResize="0"/>
          <p:nvPr/>
        </p:nvPicPr>
        <p:blipFill rotWithShape="1">
          <a:blip r:embed="rId4">
            <a:alphaModFix/>
          </a:blip>
          <a:srcRect b="0" l="0" r="4870" t="0"/>
          <a:stretch/>
        </p:blipFill>
        <p:spPr>
          <a:xfrm>
            <a:off x="5446890" y="3074467"/>
            <a:ext cx="5671411" cy="2880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2020-08-30T14:14:28Z</dcterms:created>
  <dc:creator>Angga Muhammad</dc:creator>
</cp:coreProperties>
</file>